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69" r:id="rId4"/>
    <p:sldId id="257" r:id="rId5"/>
    <p:sldId id="258" r:id="rId6"/>
    <p:sldId id="260" r:id="rId7"/>
    <p:sldId id="261" r:id="rId8"/>
    <p:sldId id="272" r:id="rId9"/>
    <p:sldId id="262" r:id="rId10"/>
    <p:sldId id="285" r:id="rId11"/>
    <p:sldId id="264" r:id="rId12"/>
    <p:sldId id="263" r:id="rId13"/>
    <p:sldId id="279" r:id="rId14"/>
    <p:sldId id="265" r:id="rId15"/>
    <p:sldId id="267" r:id="rId16"/>
    <p:sldId id="270" r:id="rId17"/>
    <p:sldId id="271" r:id="rId18"/>
    <p:sldId id="273" r:id="rId19"/>
    <p:sldId id="286" r:id="rId20"/>
    <p:sldId id="287" r:id="rId21"/>
    <p:sldId id="288" r:id="rId22"/>
    <p:sldId id="274" r:id="rId23"/>
    <p:sldId id="275" r:id="rId24"/>
    <p:sldId id="276" r:id="rId25"/>
    <p:sldId id="277" r:id="rId26"/>
    <p:sldId id="281" r:id="rId27"/>
    <p:sldId id="278" r:id="rId28"/>
    <p:sldId id="282" r:id="rId29"/>
    <p:sldId id="280" r:id="rId30"/>
    <p:sldId id="284" r:id="rId31"/>
    <p:sldId id="266" r:id="rId32"/>
    <p:sldId id="26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274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73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19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3010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145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367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6670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382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9560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443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516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66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6588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6281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151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7844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5561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297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2810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07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77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003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754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868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2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43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445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06/11/2018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035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4EA6B-6EC4-431B-8D7E-8A3D6DE5E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2700" dirty="0">
                <a:latin typeface="Bahnschrift SemiBold" panose="020B0502040204020203" pitchFamily="34" charset="0"/>
              </a:rPr>
              <a:t>AUGMENTED REALITY FURNITURE</a:t>
            </a:r>
            <a:br>
              <a:rPr lang="es-MX" dirty="0">
                <a:latin typeface="Bahnschrift SemiBold" panose="020B0502040204020203" pitchFamily="34" charset="0"/>
              </a:rPr>
            </a:br>
            <a:r>
              <a:rPr lang="es-MX" sz="8000" dirty="0">
                <a:latin typeface="Bahnschrift SemiBold" panose="020B0502040204020203" pitchFamily="34" charset="0"/>
              </a:rPr>
              <a:t>ARF</a:t>
            </a:r>
            <a:endParaRPr lang="es-MX" dirty="0">
              <a:latin typeface="Bahnschrift SemiBold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192F16-B1C9-471A-866A-49F04FE6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744562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Bahnschrift SemiBold" panose="020B0502040204020203" pitchFamily="34" charset="0"/>
              </a:rPr>
              <a:t>TT 2018-A002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66335B-A481-4254-A7A4-1E08D433D888}"/>
              </a:ext>
            </a:extLst>
          </p:cNvPr>
          <p:cNvSpPr txBox="1"/>
          <p:nvPr/>
        </p:nvSpPr>
        <p:spPr>
          <a:xfrm>
            <a:off x="2517912" y="4974864"/>
            <a:ext cx="7156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PRESENTAN</a:t>
            </a:r>
            <a:r>
              <a:rPr lang="es-MX" sz="2000" dirty="0">
                <a:latin typeface="Bahnschrift SemiBold" panose="020B0502040204020203" pitchFamily="34" charset="0"/>
              </a:rPr>
              <a:t>:</a:t>
            </a:r>
            <a:br>
              <a:rPr lang="es-MX" sz="2000" dirty="0">
                <a:latin typeface="Bahnschrift SemiBold" panose="020B0502040204020203" pitchFamily="34" charset="0"/>
              </a:rPr>
            </a:br>
            <a:r>
              <a:rPr lang="es-MX" sz="2000" dirty="0">
                <a:latin typeface="Bahnschrift SemiBold" panose="020B0502040204020203" pitchFamily="34" charset="0"/>
              </a:rPr>
              <a:t>CABELLO ACOSTA GERARDO ARAMIS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DEL PILAR MORALES SAÚL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CARRILLO MENDOZA MARTÍN ALEJANDRO</a:t>
            </a:r>
          </a:p>
        </p:txBody>
      </p:sp>
      <p:pic>
        <p:nvPicPr>
          <p:cNvPr id="1026" name="Picture 2" descr="Resultado de imagen para escom">
            <a:extLst>
              <a:ext uri="{FF2B5EF4-FFF2-40B4-BE49-F238E27FC236}">
                <a16:creationId xmlns:a16="http://schemas.microsoft.com/office/drawing/2014/main" id="{FCDE692F-0549-4189-A1C8-F13B9072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65" y="2008509"/>
            <a:ext cx="2055056" cy="20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pn">
            <a:extLst>
              <a:ext uri="{FF2B5EF4-FFF2-40B4-BE49-F238E27FC236}">
                <a16:creationId xmlns:a16="http://schemas.microsoft.com/office/drawing/2014/main" id="{A8B8FFC3-7CD8-49A2-A8AC-B1814D61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412" y="2130166"/>
            <a:ext cx="2449983" cy="173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1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¿Cómo atacar el problema?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CA92B3F-E9A1-407F-B5CC-BC1F38F40406}"/>
              </a:ext>
            </a:extLst>
          </p:cNvPr>
          <p:cNvSpPr/>
          <p:nvPr/>
        </p:nvSpPr>
        <p:spPr>
          <a:xfrm>
            <a:off x="3034751" y="2293562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0D83424-0B2F-4B66-806E-7F18EED7629C}"/>
              </a:ext>
            </a:extLst>
          </p:cNvPr>
          <p:cNvSpPr/>
          <p:nvPr/>
        </p:nvSpPr>
        <p:spPr>
          <a:xfrm>
            <a:off x="6242242" y="2293562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F092EA59-72AB-42CA-9182-26E2CB9A9E11}"/>
              </a:ext>
            </a:extLst>
          </p:cNvPr>
          <p:cNvSpPr/>
          <p:nvPr/>
        </p:nvSpPr>
        <p:spPr>
          <a:xfrm>
            <a:off x="1363288" y="4080840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3F38D8A8-2A26-4806-910B-3EE826CE1FAE}"/>
              </a:ext>
            </a:extLst>
          </p:cNvPr>
          <p:cNvSpPr/>
          <p:nvPr/>
        </p:nvSpPr>
        <p:spPr>
          <a:xfrm>
            <a:off x="4600461" y="4072448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75084414-9646-4B5D-9290-0C9AFE61CE0C}"/>
              </a:ext>
            </a:extLst>
          </p:cNvPr>
          <p:cNvSpPr/>
          <p:nvPr/>
        </p:nvSpPr>
        <p:spPr>
          <a:xfrm>
            <a:off x="7837634" y="4080840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81928371-401A-433B-AE5C-0C063DF7E3CC}"/>
              </a:ext>
            </a:extLst>
          </p:cNvPr>
          <p:cNvSpPr/>
          <p:nvPr/>
        </p:nvSpPr>
        <p:spPr>
          <a:xfrm>
            <a:off x="2898523" y="5658801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78EC128-C2AF-4571-B8B8-03BA4C5FD831}"/>
              </a:ext>
            </a:extLst>
          </p:cNvPr>
          <p:cNvSpPr/>
          <p:nvPr/>
        </p:nvSpPr>
        <p:spPr>
          <a:xfrm>
            <a:off x="6261656" y="5658801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821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82319" y="367121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¿Cómo atacar el problema?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922484" y="3668474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18337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C0AFD-6F2F-4F67-B41E-77FB3FA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REQUERIMIENTOS DE LA 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CE1E1A-35A2-4A45-8A89-EEA352DC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53" y="2088165"/>
            <a:ext cx="5245167" cy="4680669"/>
          </a:xfrm>
        </p:spPr>
        <p:txBody>
          <a:bodyPr numCol="1"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3600" dirty="0"/>
              <a:t>Registrar cuenta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Iniciar sesión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Recuperar contraseña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Consultar muebles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Cambiar color a muebles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Tomar foto de escenario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Crear escenario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3600" dirty="0"/>
              <a:t>Visualizar escenario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9094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B7C7A-39F1-4C8E-8485-0AA16996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USUARIOS FINALES</a:t>
            </a:r>
          </a:p>
        </p:txBody>
      </p:sp>
      <p:pic>
        <p:nvPicPr>
          <p:cNvPr id="4098" name="Picture 2" descr="Resultado de imagen para avatar png">
            <a:extLst>
              <a:ext uri="{FF2B5EF4-FFF2-40B4-BE49-F238E27FC236}">
                <a16:creationId xmlns:a16="http://schemas.microsoft.com/office/drawing/2014/main" id="{C34AF80C-5A79-44C1-988C-4F254420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837" y="2337512"/>
            <a:ext cx="3368041" cy="336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avatar png">
            <a:extLst>
              <a:ext uri="{FF2B5EF4-FFF2-40B4-BE49-F238E27FC236}">
                <a16:creationId xmlns:a16="http://schemas.microsoft.com/office/drawing/2014/main" id="{BB863FE3-8728-481F-914D-87BC78D72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574" y="2337512"/>
            <a:ext cx="3368041" cy="336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FE8FA2-AFB0-4E1B-9BC3-A80BBB9D5A27}"/>
              </a:ext>
            </a:extLst>
          </p:cNvPr>
          <p:cNvSpPr txBox="1"/>
          <p:nvPr/>
        </p:nvSpPr>
        <p:spPr>
          <a:xfrm>
            <a:off x="1986837" y="5705553"/>
            <a:ext cx="360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latin typeface="Bahnschrift SemiBold" panose="020B0502040204020203" pitchFamily="34" charset="0"/>
              </a:rPr>
              <a:t>DISEÑADORES DE INTERIORES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FACF34-969F-4779-8B7F-3CF7224D14F7}"/>
              </a:ext>
            </a:extLst>
          </p:cNvPr>
          <p:cNvSpPr txBox="1"/>
          <p:nvPr/>
        </p:nvSpPr>
        <p:spPr>
          <a:xfrm>
            <a:off x="6662803" y="5705553"/>
            <a:ext cx="360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latin typeface="Bahnschrift SemiBold" panose="020B0502040204020203" pitchFamily="34" charset="0"/>
              </a:rPr>
              <a:t>USUARIOS  COMUNES DE INMUEBLES</a:t>
            </a:r>
          </a:p>
        </p:txBody>
      </p:sp>
    </p:spTree>
    <p:extLst>
      <p:ext uri="{BB962C8B-B14F-4D97-AF65-F5344CB8AC3E}">
        <p14:creationId xmlns:p14="http://schemas.microsoft.com/office/powerpoint/2010/main" val="36675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67959D44-E1E9-428D-85FD-9F8539E45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>
          <a:xfrm>
            <a:off x="2615154" y="0"/>
            <a:ext cx="6539661" cy="68580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0FAD1B1-90F1-48B9-AAE6-B29262DDC730}"/>
              </a:ext>
            </a:extLst>
          </p:cNvPr>
          <p:cNvSpPr txBox="1"/>
          <p:nvPr/>
        </p:nvSpPr>
        <p:spPr>
          <a:xfrm>
            <a:off x="1649212" y="542710"/>
            <a:ext cx="360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latin typeface="Bahnschrift SemiBold" panose="020B0502040204020203" pitchFamily="34" charset="0"/>
              </a:rPr>
              <a:t>ARQUITECTURA DEL SISTEMA</a:t>
            </a:r>
          </a:p>
        </p:txBody>
      </p:sp>
    </p:spTree>
    <p:extLst>
      <p:ext uri="{BB962C8B-B14F-4D97-AF65-F5344CB8AC3E}">
        <p14:creationId xmlns:p14="http://schemas.microsoft.com/office/powerpoint/2010/main" val="410190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DESARROLLO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4319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877B8-27BA-43CA-A536-623F08BB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ETAPAS DE DESARROLLO</a:t>
            </a:r>
          </a:p>
        </p:txBody>
      </p:sp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CD81C880-0697-42AA-AEAB-90E48AEECD8F}"/>
              </a:ext>
            </a:extLst>
          </p:cNvPr>
          <p:cNvSpPr/>
          <p:nvPr/>
        </p:nvSpPr>
        <p:spPr>
          <a:xfrm>
            <a:off x="901149" y="2862470"/>
            <a:ext cx="1789043" cy="220259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FE05D95C-B91A-4308-A376-61F6ED81562C}"/>
              </a:ext>
            </a:extLst>
          </p:cNvPr>
          <p:cNvSpPr/>
          <p:nvPr/>
        </p:nvSpPr>
        <p:spPr>
          <a:xfrm>
            <a:off x="2100470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5B8EC210-8BAB-459D-930A-12912307E4DD}"/>
              </a:ext>
            </a:extLst>
          </p:cNvPr>
          <p:cNvSpPr/>
          <p:nvPr/>
        </p:nvSpPr>
        <p:spPr>
          <a:xfrm>
            <a:off x="3240156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613F2760-12AE-4612-96A0-C3B82C748312}"/>
              </a:ext>
            </a:extLst>
          </p:cNvPr>
          <p:cNvSpPr/>
          <p:nvPr/>
        </p:nvSpPr>
        <p:spPr>
          <a:xfrm>
            <a:off x="4353337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4C7E372E-3027-481F-AA70-8414CBB1591B}"/>
              </a:ext>
            </a:extLst>
          </p:cNvPr>
          <p:cNvSpPr/>
          <p:nvPr/>
        </p:nvSpPr>
        <p:spPr>
          <a:xfrm>
            <a:off x="5456579" y="2862469"/>
            <a:ext cx="1789043" cy="220259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FC36074-299E-49DB-A52A-D164172894FB}"/>
              </a:ext>
            </a:extLst>
          </p:cNvPr>
          <p:cNvSpPr/>
          <p:nvPr/>
        </p:nvSpPr>
        <p:spPr>
          <a:xfrm>
            <a:off x="6559821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1D91F68C-2026-46E7-A3A0-8F2E78E44DFE}"/>
              </a:ext>
            </a:extLst>
          </p:cNvPr>
          <p:cNvSpPr/>
          <p:nvPr/>
        </p:nvSpPr>
        <p:spPr>
          <a:xfrm>
            <a:off x="7663063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B6CB183E-55A9-4859-8B33-7C7ED803713E}"/>
              </a:ext>
            </a:extLst>
          </p:cNvPr>
          <p:cNvSpPr/>
          <p:nvPr/>
        </p:nvSpPr>
        <p:spPr>
          <a:xfrm>
            <a:off x="8766305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18EEC348-7703-4616-BBEC-6ABCD4AB293D}"/>
              </a:ext>
            </a:extLst>
          </p:cNvPr>
          <p:cNvSpPr/>
          <p:nvPr/>
        </p:nvSpPr>
        <p:spPr>
          <a:xfrm>
            <a:off x="9869547" y="2862468"/>
            <a:ext cx="1789043" cy="2202595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1B69B5-1AFF-4751-B436-7E60E29030B2}"/>
              </a:ext>
            </a:extLst>
          </p:cNvPr>
          <p:cNvSpPr txBox="1"/>
          <p:nvPr/>
        </p:nvSpPr>
        <p:spPr>
          <a:xfrm>
            <a:off x="1934811" y="2169970"/>
            <a:ext cx="809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PROCESO ITERATIVO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7155B2-8D13-48CF-B866-C70F1180C87B}"/>
              </a:ext>
            </a:extLst>
          </p:cNvPr>
          <p:cNvSpPr txBox="1"/>
          <p:nvPr/>
        </p:nvSpPr>
        <p:spPr>
          <a:xfrm>
            <a:off x="997228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5D777C-264F-49E4-97BE-F15188E7EE36}"/>
              </a:ext>
            </a:extLst>
          </p:cNvPr>
          <p:cNvSpPr txBox="1"/>
          <p:nvPr/>
        </p:nvSpPr>
        <p:spPr>
          <a:xfrm>
            <a:off x="5579163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87C3FB-C214-4E4E-B8CF-BB25F58739F5}"/>
              </a:ext>
            </a:extLst>
          </p:cNvPr>
          <p:cNvSpPr txBox="1"/>
          <p:nvPr/>
        </p:nvSpPr>
        <p:spPr>
          <a:xfrm>
            <a:off x="10025264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I8</a:t>
            </a:r>
          </a:p>
        </p:txBody>
      </p:sp>
    </p:spTree>
    <p:extLst>
      <p:ext uri="{BB962C8B-B14F-4D97-AF65-F5344CB8AC3E}">
        <p14:creationId xmlns:p14="http://schemas.microsoft.com/office/powerpoint/2010/main" val="195869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EC079F-007A-433B-8454-F12E81EAB3E1}"/>
              </a:ext>
            </a:extLst>
          </p:cNvPr>
          <p:cNvSpPr txBox="1"/>
          <p:nvPr/>
        </p:nvSpPr>
        <p:spPr>
          <a:xfrm>
            <a:off x="463826" y="1431235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Conocer las plataformas de realidad aumentada y determinar la que se usará en el proyecto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24E8F5-7933-4C78-8056-64B5D736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80" y="2133794"/>
            <a:ext cx="2262802" cy="2023827"/>
          </a:xfrm>
          <a:prstGeom prst="rect">
            <a:avLst/>
          </a:prstGeom>
        </p:spPr>
      </p:pic>
      <p:pic>
        <p:nvPicPr>
          <p:cNvPr id="2052" name="Picture 4" descr="Resultado de imagen para arcore">
            <a:extLst>
              <a:ext uri="{FF2B5EF4-FFF2-40B4-BE49-F238E27FC236}">
                <a16:creationId xmlns:a16="http://schemas.microsoft.com/office/drawing/2014/main" id="{17D00566-2D9F-4C94-99E4-82FE3071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59" y="5057434"/>
            <a:ext cx="4642640" cy="1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wikitude logo">
            <a:extLst>
              <a:ext uri="{FF2B5EF4-FFF2-40B4-BE49-F238E27FC236}">
                <a16:creationId xmlns:a16="http://schemas.microsoft.com/office/drawing/2014/main" id="{C3149AD2-383C-4581-9810-CADF016A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92" y="2067217"/>
            <a:ext cx="2140226" cy="21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n relacionada">
            <a:extLst>
              <a:ext uri="{FF2B5EF4-FFF2-40B4-BE49-F238E27FC236}">
                <a16:creationId xmlns:a16="http://schemas.microsoft.com/office/drawing/2014/main" id="{0F1B1AB9-6C7C-4D73-BC2B-BD96FD02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75" y="2324355"/>
            <a:ext cx="2867924" cy="205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artoolkit">
            <a:extLst>
              <a:ext uri="{FF2B5EF4-FFF2-40B4-BE49-F238E27FC236}">
                <a16:creationId xmlns:a16="http://schemas.microsoft.com/office/drawing/2014/main" id="{21F2DF10-CE1D-4947-BF0C-6FC14ACE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28" y="4484346"/>
            <a:ext cx="2075622" cy="207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>
            <a:extLst>
              <a:ext uri="{FF2B5EF4-FFF2-40B4-BE49-F238E27FC236}">
                <a16:creationId xmlns:a16="http://schemas.microsoft.com/office/drawing/2014/main" id="{821F25F1-59FC-4D37-A76D-76F107EB5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1" y="19685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n relacionada">
            <a:extLst>
              <a:ext uri="{FF2B5EF4-FFF2-40B4-BE49-F238E27FC236}">
                <a16:creationId xmlns:a16="http://schemas.microsoft.com/office/drawing/2014/main" id="{F869E1A7-81A7-4ADC-863E-7BEB5F16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05" y="20672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n relacionada">
            <a:extLst>
              <a:ext uri="{FF2B5EF4-FFF2-40B4-BE49-F238E27FC236}">
                <a16:creationId xmlns:a16="http://schemas.microsoft.com/office/drawing/2014/main" id="{C655E420-C564-480D-AF12-AD5212959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39" y="43327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F4A0F2-5DEA-4223-8CB2-6E838D2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75" y="132522"/>
            <a:ext cx="5177726" cy="6584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ARCORE VS VUFORIA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197E6F1-E1A5-4F50-8BD9-7DB014E8FFF5}"/>
              </a:ext>
            </a:extLst>
          </p:cNvPr>
          <p:cNvSpPr txBox="1">
            <a:spLocks/>
          </p:cNvSpPr>
          <p:nvPr/>
        </p:nvSpPr>
        <p:spPr>
          <a:xfrm>
            <a:off x="4536806" y="580793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PRUEBAS DE CONTEXTO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BB6B3CE-0146-425F-9926-C916AD19D386}"/>
              </a:ext>
            </a:extLst>
          </p:cNvPr>
          <p:cNvSpPr txBox="1">
            <a:spLocks/>
          </p:cNvSpPr>
          <p:nvPr/>
        </p:nvSpPr>
        <p:spPr>
          <a:xfrm>
            <a:off x="3502128" y="5616208"/>
            <a:ext cx="5177726" cy="658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ILUMINACIÓN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F94FA7-5D36-4E8D-BBB3-53FCDB23C7EF}"/>
              </a:ext>
            </a:extLst>
          </p:cNvPr>
          <p:cNvSpPr txBox="1">
            <a:spLocks/>
          </p:cNvSpPr>
          <p:nvPr/>
        </p:nvSpPr>
        <p:spPr>
          <a:xfrm>
            <a:off x="687050" y="5091201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ARCORE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0CBF9C2-DE6D-4E6F-96AB-28A80A8E45A4}"/>
              </a:ext>
            </a:extLst>
          </p:cNvPr>
          <p:cNvSpPr txBox="1">
            <a:spLocks/>
          </p:cNvSpPr>
          <p:nvPr/>
        </p:nvSpPr>
        <p:spPr>
          <a:xfrm>
            <a:off x="7963869" y="5025998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VUFORIA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D11664-EAF1-4841-9626-0BBE8EB1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2" y="1420054"/>
            <a:ext cx="4014744" cy="362077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062B6C-3C39-42D5-8FC7-B95C293A4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01" y="1258911"/>
            <a:ext cx="3209232" cy="3853821"/>
          </a:xfrm>
          <a:prstGeom prst="rect">
            <a:avLst/>
          </a:prstGeom>
        </p:spPr>
      </p:pic>
      <p:pic>
        <p:nvPicPr>
          <p:cNvPr id="3074" name="Picture 2" descr="Resultado de imagen para green tick">
            <a:extLst>
              <a:ext uri="{FF2B5EF4-FFF2-40B4-BE49-F238E27FC236}">
                <a16:creationId xmlns:a16="http://schemas.microsoft.com/office/drawing/2014/main" id="{5D79DE85-34FC-4E68-9BA6-35DC27A1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335">
            <a:off x="1790356" y="5283427"/>
            <a:ext cx="955406" cy="108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F4A0F2-5DEA-4223-8CB2-6E838D2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75" y="132522"/>
            <a:ext cx="5177726" cy="6584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ARCORE VS VUFORIA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197E6F1-E1A5-4F50-8BD9-7DB014E8FFF5}"/>
              </a:ext>
            </a:extLst>
          </p:cNvPr>
          <p:cNvSpPr txBox="1">
            <a:spLocks/>
          </p:cNvSpPr>
          <p:nvPr/>
        </p:nvSpPr>
        <p:spPr>
          <a:xfrm>
            <a:off x="4536806" y="580793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PRUEBAS DE CONTEXTO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BB6B3CE-0146-425F-9926-C916AD19D386}"/>
              </a:ext>
            </a:extLst>
          </p:cNvPr>
          <p:cNvSpPr txBox="1">
            <a:spLocks/>
          </p:cNvSpPr>
          <p:nvPr/>
        </p:nvSpPr>
        <p:spPr>
          <a:xfrm>
            <a:off x="3502128" y="5616208"/>
            <a:ext cx="5177726" cy="658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POSICIÓN CARDINAL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F94FA7-5D36-4E8D-BBB3-53FCDB23C7EF}"/>
              </a:ext>
            </a:extLst>
          </p:cNvPr>
          <p:cNvSpPr txBox="1">
            <a:spLocks/>
          </p:cNvSpPr>
          <p:nvPr/>
        </p:nvSpPr>
        <p:spPr>
          <a:xfrm>
            <a:off x="958285" y="5091201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ARCORE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0CBF9C2-DE6D-4E6F-96AB-28A80A8E45A4}"/>
              </a:ext>
            </a:extLst>
          </p:cNvPr>
          <p:cNvSpPr txBox="1">
            <a:spLocks/>
          </p:cNvSpPr>
          <p:nvPr/>
        </p:nvSpPr>
        <p:spPr>
          <a:xfrm>
            <a:off x="7963869" y="5025998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VUFORIA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A03CC5F-C68D-458F-BCC7-F0B62583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80884" y="938813"/>
            <a:ext cx="1435992" cy="218662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B8D0F11-2D83-419C-837F-579C8635A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30171" y="998854"/>
            <a:ext cx="2054419" cy="270582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8C3095B-D702-4581-A8B4-3A0517B19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5480" y="2767785"/>
            <a:ext cx="1691139" cy="270582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BD9AED9-CA38-4427-A329-D9199BD0B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11239" y="2785314"/>
            <a:ext cx="2285715" cy="20761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1101C4A-788B-454C-AEA1-7BFBEA164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30" y="1336146"/>
            <a:ext cx="2349783" cy="203494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461B99C6-AA43-4B81-94DB-60634058B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9" y="1374745"/>
            <a:ext cx="2854169" cy="195858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539B789-10C7-4723-9FE3-CB2BB09EA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7" y="3040506"/>
            <a:ext cx="2854170" cy="197984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3F6563D2-524E-4CDE-93DF-828F920D9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92" y="2871775"/>
            <a:ext cx="2349784" cy="2154223"/>
          </a:xfrm>
          <a:prstGeom prst="rect">
            <a:avLst/>
          </a:prstGeom>
        </p:spPr>
      </p:pic>
      <p:pic>
        <p:nvPicPr>
          <p:cNvPr id="38" name="Picture 2" descr="Resultado de imagen para green tick">
            <a:extLst>
              <a:ext uri="{FF2B5EF4-FFF2-40B4-BE49-F238E27FC236}">
                <a16:creationId xmlns:a16="http://schemas.microsoft.com/office/drawing/2014/main" id="{722FF6A3-0542-47A6-81E7-A50A9251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335">
            <a:off x="2134389" y="5278981"/>
            <a:ext cx="955406" cy="108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92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ANÁLISIS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58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F4A0F2-5DEA-4223-8CB2-6E838D2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75" y="132522"/>
            <a:ext cx="5177726" cy="6584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ARCORE VS VUFORIA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197E6F1-E1A5-4F50-8BD9-7DB014E8FFF5}"/>
              </a:ext>
            </a:extLst>
          </p:cNvPr>
          <p:cNvSpPr txBox="1">
            <a:spLocks/>
          </p:cNvSpPr>
          <p:nvPr/>
        </p:nvSpPr>
        <p:spPr>
          <a:xfrm>
            <a:off x="4536806" y="580793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PRUEBAS DE CONTEXTO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BB6B3CE-0146-425F-9926-C916AD19D386}"/>
              </a:ext>
            </a:extLst>
          </p:cNvPr>
          <p:cNvSpPr txBox="1">
            <a:spLocks/>
          </p:cNvSpPr>
          <p:nvPr/>
        </p:nvSpPr>
        <p:spPr>
          <a:xfrm>
            <a:off x="3502128" y="5616208"/>
            <a:ext cx="5177726" cy="6584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DISTANCIA DE OBJETOS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6F94FA7-5D36-4E8D-BBB3-53FCDB23C7EF}"/>
              </a:ext>
            </a:extLst>
          </p:cNvPr>
          <p:cNvSpPr txBox="1">
            <a:spLocks/>
          </p:cNvSpPr>
          <p:nvPr/>
        </p:nvSpPr>
        <p:spPr>
          <a:xfrm>
            <a:off x="402814" y="5297994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ARCORE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0CBF9C2-DE6D-4E6F-96AB-28A80A8E45A4}"/>
              </a:ext>
            </a:extLst>
          </p:cNvPr>
          <p:cNvSpPr txBox="1">
            <a:spLocks/>
          </p:cNvSpPr>
          <p:nvPr/>
        </p:nvSpPr>
        <p:spPr>
          <a:xfrm>
            <a:off x="8362124" y="5204464"/>
            <a:ext cx="3427063" cy="525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VUFORIA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62B1E7-C534-477B-B55E-AE2F2EEA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4"/>
          <a:stretch/>
        </p:blipFill>
        <p:spPr>
          <a:xfrm>
            <a:off x="8875655" y="461744"/>
            <a:ext cx="2400000" cy="461509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75C5EF9-2918-49D9-991E-6DA47F0B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7" y="372764"/>
            <a:ext cx="2528703" cy="5057406"/>
          </a:xfrm>
          <a:prstGeom prst="rect">
            <a:avLst/>
          </a:prstGeom>
        </p:spPr>
      </p:pic>
      <p:sp>
        <p:nvSpPr>
          <p:cNvPr id="16" name="Cerrar llave 15">
            <a:extLst>
              <a:ext uri="{FF2B5EF4-FFF2-40B4-BE49-F238E27FC236}">
                <a16:creationId xmlns:a16="http://schemas.microsoft.com/office/drawing/2014/main" id="{D9C82C4A-D552-456F-94F5-B4447101E4E9}"/>
              </a:ext>
            </a:extLst>
          </p:cNvPr>
          <p:cNvSpPr/>
          <p:nvPr/>
        </p:nvSpPr>
        <p:spPr>
          <a:xfrm>
            <a:off x="3502128" y="2664885"/>
            <a:ext cx="473524" cy="2765285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079FF851-0A01-47AF-9C20-4235182D56A6}"/>
              </a:ext>
            </a:extLst>
          </p:cNvPr>
          <p:cNvSpPr/>
          <p:nvPr/>
        </p:nvSpPr>
        <p:spPr>
          <a:xfrm rot="10800000">
            <a:off x="8216350" y="2059012"/>
            <a:ext cx="473524" cy="293958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7DAD3733-63CC-4B2A-8FB5-DE4E2861CA56}"/>
              </a:ext>
            </a:extLst>
          </p:cNvPr>
          <p:cNvSpPr txBox="1">
            <a:spLocks/>
          </p:cNvSpPr>
          <p:nvPr/>
        </p:nvSpPr>
        <p:spPr>
          <a:xfrm>
            <a:off x="4012106" y="3713969"/>
            <a:ext cx="1248740" cy="658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11 m.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A560F087-4A91-4069-A407-E927E4D09241}"/>
              </a:ext>
            </a:extLst>
          </p:cNvPr>
          <p:cNvSpPr txBox="1">
            <a:spLocks/>
          </p:cNvSpPr>
          <p:nvPr/>
        </p:nvSpPr>
        <p:spPr>
          <a:xfrm>
            <a:off x="7136087" y="3166467"/>
            <a:ext cx="1248740" cy="658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spc="150" dirty="0">
                <a:solidFill>
                  <a:schemeClr val="tx1"/>
                </a:solidFill>
                <a:latin typeface="Bahnschrift SemiBold" panose="020B0502040204020203" pitchFamily="34" charset="0"/>
              </a:rPr>
              <a:t>4m.</a:t>
            </a:r>
          </a:p>
        </p:txBody>
      </p:sp>
      <p:pic>
        <p:nvPicPr>
          <p:cNvPr id="36" name="Picture 2" descr="Resultado de imagen para green tick">
            <a:extLst>
              <a:ext uri="{FF2B5EF4-FFF2-40B4-BE49-F238E27FC236}">
                <a16:creationId xmlns:a16="http://schemas.microsoft.com/office/drawing/2014/main" id="{F23B4FC8-0A94-4562-B180-6D747A86E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335">
            <a:off x="1750182" y="5567169"/>
            <a:ext cx="732324" cy="8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1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realizó un modelo en 3D propio y se implementó a la aplicación de la iteración anterior.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CA53AD-247C-4F17-915C-9C08143CE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86249" y="1113069"/>
            <a:ext cx="3615871" cy="72317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Diseñar e implementar un modelo 3D propio</a:t>
            </a:r>
          </a:p>
        </p:txBody>
      </p:sp>
    </p:spTree>
    <p:extLst>
      <p:ext uri="{BB962C8B-B14F-4D97-AF65-F5344CB8AC3E}">
        <p14:creationId xmlns:p14="http://schemas.microsoft.com/office/powerpoint/2010/main" val="315090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021806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Se realizó un modelo 3D más complejo y detallado. En éste caso se modeló y renderizó una mesa de centro metálica.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ACE04D-1055-43F0-9EBD-A0DC449C0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99164" y="888760"/>
            <a:ext cx="3790043" cy="75800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BD8515-9129-4722-B149-3D1D012B82CC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Diseñar un modelo propio que se ajuste al objetivo general del proyecto</a:t>
            </a:r>
          </a:p>
        </p:txBody>
      </p:sp>
    </p:spTree>
    <p:extLst>
      <p:ext uri="{BB962C8B-B14F-4D97-AF65-F5344CB8AC3E}">
        <p14:creationId xmlns:p14="http://schemas.microsoft.com/office/powerpoint/2010/main" val="316197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760549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Se desarrollaron las Cloud </a:t>
            </a:r>
            <a:r>
              <a:rPr lang="es-MX" dirty="0" err="1"/>
              <a:t>Functions</a:t>
            </a:r>
            <a:r>
              <a:rPr lang="es-MX" dirty="0"/>
              <a:t> relacionadas al </a:t>
            </a:r>
            <a:r>
              <a:rPr lang="es-MX" dirty="0" err="1"/>
              <a:t>login</a:t>
            </a:r>
            <a:r>
              <a:rPr lang="es-MX" dirty="0"/>
              <a:t>, registro de cuenta y guardado de escenario.</a:t>
            </a:r>
          </a:p>
        </p:txBody>
      </p:sp>
      <p:pic>
        <p:nvPicPr>
          <p:cNvPr id="6148" name="Picture 4" descr="Imagen relacionada">
            <a:extLst>
              <a:ext uri="{FF2B5EF4-FFF2-40B4-BE49-F238E27FC236}">
                <a16:creationId xmlns:a16="http://schemas.microsoft.com/office/drawing/2014/main" id="{792815D3-9A7E-4195-BD5C-5F1DCC34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7" y="3191328"/>
            <a:ext cx="1009642" cy="10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48C1C920-EEED-4C21-8413-DFE122E3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7" y="4395346"/>
            <a:ext cx="1009642" cy="10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3A17FA7A-27C3-488F-B53A-F9E5AD05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7" y="5599364"/>
            <a:ext cx="1009642" cy="10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D3F1C0-5FAB-442B-900E-9878C2D73032}"/>
              </a:ext>
            </a:extLst>
          </p:cNvPr>
          <p:cNvSpPr txBox="1"/>
          <p:nvPr/>
        </p:nvSpPr>
        <p:spPr>
          <a:xfrm>
            <a:off x="1202920" y="3429000"/>
            <a:ext cx="100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LOGIN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DAC221-525D-4338-BABD-46B7C2C2537A}"/>
              </a:ext>
            </a:extLst>
          </p:cNvPr>
          <p:cNvSpPr txBox="1"/>
          <p:nvPr/>
        </p:nvSpPr>
        <p:spPr>
          <a:xfrm>
            <a:off x="1175864" y="4596715"/>
            <a:ext cx="143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REGISTRO DE CUENTA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3E33FF-9BF5-42BD-8E12-3744679027B7}"/>
              </a:ext>
            </a:extLst>
          </p:cNvPr>
          <p:cNvSpPr txBox="1"/>
          <p:nvPr/>
        </p:nvSpPr>
        <p:spPr>
          <a:xfrm>
            <a:off x="1175863" y="5800733"/>
            <a:ext cx="143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GUARDAR ESCENARIO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81276-1375-4024-A575-8116949A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43" y="3026747"/>
            <a:ext cx="6083957" cy="13154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B89087-5F8F-4033-A806-62F33189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156" y="4993165"/>
            <a:ext cx="4667730" cy="1212398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38793A2-F7F4-4130-9E09-ED8E4A1C694F}"/>
              </a:ext>
            </a:extLst>
          </p:cNvPr>
          <p:cNvSpPr/>
          <p:nvPr/>
        </p:nvSpPr>
        <p:spPr>
          <a:xfrm rot="5400000">
            <a:off x="7301947" y="4092584"/>
            <a:ext cx="450574" cy="1204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0C12EC-734B-45B5-8F93-2D126761E84A}"/>
              </a:ext>
            </a:extLst>
          </p:cNvPr>
          <p:cNvSpPr txBox="1"/>
          <p:nvPr/>
        </p:nvSpPr>
        <p:spPr>
          <a:xfrm>
            <a:off x="4921972" y="6389158"/>
            <a:ext cx="540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EJEMPLO DE REQUEST / RESPONSE DEL LOGIN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8A27A7F-3C7A-4CBF-916A-F7DE94E65551}"/>
              </a:ext>
            </a:extLst>
          </p:cNvPr>
          <p:cNvSpPr txBox="1"/>
          <p:nvPr/>
        </p:nvSpPr>
        <p:spPr>
          <a:xfrm>
            <a:off x="1175863" y="1432799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parte del </a:t>
            </a:r>
            <a:r>
              <a:rPr lang="es-MX" dirty="0" err="1">
                <a:solidFill>
                  <a:srgbClr val="00B0F0"/>
                </a:solidFill>
                <a:latin typeface="Bahnschrift SemiBold" panose="020B0502040204020203" pitchFamily="34" charset="0"/>
              </a:rPr>
              <a:t>backend</a:t>
            </a:r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 que permitirá la funcionalidad en iteraciones posteriores</a:t>
            </a:r>
          </a:p>
        </p:txBody>
      </p:sp>
    </p:spTree>
    <p:extLst>
      <p:ext uri="{BB962C8B-B14F-4D97-AF65-F5344CB8AC3E}">
        <p14:creationId xmlns:p14="http://schemas.microsoft.com/office/powerpoint/2010/main" val="31203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75802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implementó la captura de foto y la selección de 3 muebles, tal que pudieran haber más de un mismo tipo de mueble en escena.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662AD6-2E48-4164-8EF5-C1710238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31" y="2889974"/>
            <a:ext cx="1934776" cy="38695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A72F55-6326-48DD-8DC7-B7F3A8A1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34" y="2882004"/>
            <a:ext cx="1934776" cy="38695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E2F053-532C-4397-83D6-C65C8D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8" y="2882004"/>
            <a:ext cx="2334592" cy="38775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8D6F01-CE55-48EE-988E-5E800A0F7600}"/>
              </a:ext>
            </a:extLst>
          </p:cNvPr>
          <p:cNvSpPr txBox="1"/>
          <p:nvPr/>
        </p:nvSpPr>
        <p:spPr>
          <a:xfrm>
            <a:off x="1199775" y="1397547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 Implementar la función de selección de muebles</a:t>
            </a:r>
          </a:p>
        </p:txBody>
      </p:sp>
    </p:spTree>
    <p:extLst>
      <p:ext uri="{BB962C8B-B14F-4D97-AF65-F5344CB8AC3E}">
        <p14:creationId xmlns:p14="http://schemas.microsoft.com/office/powerpoint/2010/main" val="793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TRABAJO A FUTURO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5859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CONCLUSIONES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72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5548A-6AD4-41E0-83D4-0626F166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503" y="1244205"/>
            <a:ext cx="6487761" cy="4369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spc="15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GRACIAS POR SU ATENCIÓN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748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4FAB3-E3BB-4F3C-A0C1-7FFE69BA3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329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9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6807B-39DF-4A3C-9CA5-F81E9460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201C0-136F-47C7-8184-A47E5925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s-MX" sz="1800" dirty="0"/>
              <a:t>Montes de Oca, Irina y Risco, Lucía, ”Apuntes de </a:t>
            </a:r>
            <a:r>
              <a:rPr lang="es-MX" sz="1800" dirty="0" err="1"/>
              <a:t>diseñoo</a:t>
            </a:r>
            <a:r>
              <a:rPr lang="es-MX" sz="1800" dirty="0"/>
              <a:t> de interiores”, Principios básicos de escalas. espacios, colores y más, primera edición, ECOE EDICIONES 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”FAQ for designers”, </a:t>
            </a:r>
            <a:r>
              <a:rPr lang="en-US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Whats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 is Interior Design, Interior Design Legislative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Coalition of Pennsylvania (IDLCPA), 2011. [Online]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Recuperado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de: https://www.idlcpa.org/forms/resources/FAQforDesigners.pdf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800"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SECRETARIA DEL TRABAJO Y PREVISIÓN SOCIAL, “SALARIOS MÍNIMOS”, </a:t>
            </a:r>
            <a:r>
              <a:rPr lang="es-MX" sz="1800" i="1" dirty="0">
                <a:latin typeface="Calibri" panose="020F0502020204030204" pitchFamily="34" charset="0"/>
                <a:cs typeface="Calibri" panose="020F0502020204030204" pitchFamily="34" charset="0"/>
              </a:rPr>
              <a:t>Vigentes a partir del 1° de enero de 2018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MX" sz="1800" dirty="0"/>
              <a:t>[Online] 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Recuperado el 1 de octubre de 2018 de: https://www.gob.mx/cms/uploads/attachment/file/285013/TablaSalariosMinimos-01ene2018.pdf</a:t>
            </a:r>
          </a:p>
          <a:p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9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ANEXOS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5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229A3-DCFE-40FA-9C61-D010BB53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47760-A99B-4F78-8516-441615348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581522"/>
            <a:ext cx="9784080" cy="10098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3600" dirty="0"/>
              <a:t>El diseño de interiores es un proceso lento y complejo </a:t>
            </a:r>
            <a:r>
              <a:rPr lang="es-MX" dirty="0"/>
              <a:t>[1]</a:t>
            </a:r>
            <a:endParaRPr lang="es-MX" sz="3600" dirty="0"/>
          </a:p>
        </p:txBody>
      </p:sp>
      <p:pic>
        <p:nvPicPr>
          <p:cNvPr id="2050" name="Picture 2" descr="Resultado de imagen para reloj mucho tiempo">
            <a:extLst>
              <a:ext uri="{FF2B5EF4-FFF2-40B4-BE49-F238E27FC236}">
                <a16:creationId xmlns:a16="http://schemas.microsoft.com/office/drawing/2014/main" id="{F060BBEC-C33B-45F9-BC38-CEA3287D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3769954"/>
            <a:ext cx="4988017" cy="2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omplejo">
            <a:extLst>
              <a:ext uri="{FF2B5EF4-FFF2-40B4-BE49-F238E27FC236}">
                <a16:creationId xmlns:a16="http://schemas.microsoft.com/office/drawing/2014/main" id="{BA3EAD54-6913-486A-87FF-B1D347FEE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" b="21866"/>
          <a:stretch/>
        </p:blipFill>
        <p:spPr bwMode="auto">
          <a:xfrm>
            <a:off x="7559902" y="3769955"/>
            <a:ext cx="3427097" cy="284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14BF6B-9C29-4718-9331-48E62F17DE7A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074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315546-5456-475A-8310-57FD1CCB2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40489"/>
              </p:ext>
            </p:extLst>
          </p:nvPr>
        </p:nvGraphicFramePr>
        <p:xfrm>
          <a:off x="424070" y="2183641"/>
          <a:ext cx="11330607" cy="42976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568710">
                  <a:extLst>
                    <a:ext uri="{9D8B030D-6E8A-4147-A177-3AD203B41FA5}">
                      <a16:colId xmlns:a16="http://schemas.microsoft.com/office/drawing/2014/main" val="3567585090"/>
                    </a:ext>
                  </a:extLst>
                </a:gridCol>
                <a:gridCol w="4985028">
                  <a:extLst>
                    <a:ext uri="{9D8B030D-6E8A-4147-A177-3AD203B41FA5}">
                      <a16:colId xmlns:a16="http://schemas.microsoft.com/office/drawing/2014/main" val="4281057441"/>
                    </a:ext>
                  </a:extLst>
                </a:gridCol>
                <a:gridCol w="3776869">
                  <a:extLst>
                    <a:ext uri="{9D8B030D-6E8A-4147-A177-3AD203B41FA5}">
                      <a16:colId xmlns:a16="http://schemas.microsoft.com/office/drawing/2014/main" val="3704884247"/>
                    </a:ext>
                  </a:extLst>
                </a:gridCol>
              </a:tblGrid>
              <a:tr h="33504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SUBACTIVIDAD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TIEMPO DE DESARROLLO (EN HORAS)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63724"/>
                  </a:ext>
                </a:extLst>
              </a:tr>
              <a:tr h="304590">
                <a:tc rowSpan="9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FRONTEND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IMPLEMENTACIÓN DE AR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101997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REGISTRO DE CUENTA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506043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RECUPERACIÓN DE CUENTA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140938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010056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MODELADO DE MUEBLES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732574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TOMA DE FOTOGRAFÍA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6603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CAMBIO DE COLOR EN MUEBLE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26614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VISUALIZACIÓN DE ESCENARIOS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806450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VISUALIZACIÓN DE CATÁLOGO E INTEGRACIÓN CON 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0292"/>
                  </a:ext>
                </a:extLst>
              </a:tr>
              <a:tr h="304590">
                <a:tc rowSpan="4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BACKEND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DESARROLLO DE CLOUD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033786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ESTRUCTURACIÓN DE BASE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065901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65227"/>
                  </a:ext>
                </a:extLst>
              </a:tr>
              <a:tr h="304590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AMAZON 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38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68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3E35358-C8A2-4E5E-9AC3-8D4FAAE48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888148"/>
              </p:ext>
            </p:extLst>
          </p:nvPr>
        </p:nvGraphicFramePr>
        <p:xfrm>
          <a:off x="1203325" y="2673972"/>
          <a:ext cx="9783762" cy="1158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2864121779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634250043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3269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HORAS ACUMULADAS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RECURSOS HUMANOS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SALARIO MÍNIMO PROFESIONAL </a:t>
                      </a:r>
                      <a:r>
                        <a:rPr lang="es-MX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129.98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04513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18A45EC-23F4-4236-BB8B-39B8B955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49671"/>
              </p:ext>
            </p:extLst>
          </p:nvPr>
        </p:nvGraphicFramePr>
        <p:xfrm>
          <a:off x="3284457" y="4536291"/>
          <a:ext cx="5621004" cy="1285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621004">
                  <a:extLst>
                    <a:ext uri="{9D8B030D-6E8A-4147-A177-3AD203B41FA5}">
                      <a16:colId xmlns:a16="http://schemas.microsoft.com/office/drawing/2014/main" val="3785399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COSTO FINAL APROXIMADO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0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5400" dirty="0"/>
                        <a:t>$89,296.26 MXN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96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36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FLUJO DE DISEÑO DE INTERIORES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CA92B3F-E9A1-407F-B5CC-BC1F38F40406}"/>
              </a:ext>
            </a:extLst>
          </p:cNvPr>
          <p:cNvSpPr/>
          <p:nvPr/>
        </p:nvSpPr>
        <p:spPr>
          <a:xfrm>
            <a:off x="3034751" y="2293562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0D83424-0B2F-4B66-806E-7F18EED7629C}"/>
              </a:ext>
            </a:extLst>
          </p:cNvPr>
          <p:cNvSpPr/>
          <p:nvPr/>
        </p:nvSpPr>
        <p:spPr>
          <a:xfrm>
            <a:off x="6242242" y="2293562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F092EA59-72AB-42CA-9182-26E2CB9A9E11}"/>
              </a:ext>
            </a:extLst>
          </p:cNvPr>
          <p:cNvSpPr/>
          <p:nvPr/>
        </p:nvSpPr>
        <p:spPr>
          <a:xfrm>
            <a:off x="1363288" y="4080840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3F38D8A8-2A26-4806-910B-3EE826CE1FAE}"/>
              </a:ext>
            </a:extLst>
          </p:cNvPr>
          <p:cNvSpPr/>
          <p:nvPr/>
        </p:nvSpPr>
        <p:spPr>
          <a:xfrm>
            <a:off x="4600461" y="4072448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75084414-9646-4B5D-9290-0C9AFE61CE0C}"/>
              </a:ext>
            </a:extLst>
          </p:cNvPr>
          <p:cNvSpPr/>
          <p:nvPr/>
        </p:nvSpPr>
        <p:spPr>
          <a:xfrm>
            <a:off x="7837634" y="4080840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81928371-401A-433B-AE5C-0C063DF7E3CC}"/>
              </a:ext>
            </a:extLst>
          </p:cNvPr>
          <p:cNvSpPr/>
          <p:nvPr/>
        </p:nvSpPr>
        <p:spPr>
          <a:xfrm>
            <a:off x="2898523" y="5658801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78EC128-C2AF-4571-B8B8-03BA4C5FD831}"/>
              </a:ext>
            </a:extLst>
          </p:cNvPr>
          <p:cNvSpPr/>
          <p:nvPr/>
        </p:nvSpPr>
        <p:spPr>
          <a:xfrm>
            <a:off x="6261656" y="5658801"/>
            <a:ext cx="596344" cy="767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54D4F5-FA02-43DA-B64C-B09BA46AE531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75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B86C6-39BE-4BA2-AFBA-DED6E61F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CONSECUENCIAS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C8DAFE3-FEE6-4A88-8476-EBA4AB6B0AD6}"/>
              </a:ext>
            </a:extLst>
          </p:cNvPr>
          <p:cNvSpPr txBox="1">
            <a:spLocks/>
          </p:cNvSpPr>
          <p:nvPr/>
        </p:nvSpPr>
        <p:spPr>
          <a:xfrm>
            <a:off x="1202919" y="1971923"/>
            <a:ext cx="9784080" cy="1009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MX" sz="3600" dirty="0"/>
              <a:t>Pérdida económica y de tiempo en diseños de interiores mal realizados</a:t>
            </a:r>
          </a:p>
        </p:txBody>
      </p:sp>
      <p:pic>
        <p:nvPicPr>
          <p:cNvPr id="3074" name="Picture 2" descr="Resultado de imagen para mal diseÃ±o de interiores">
            <a:extLst>
              <a:ext uri="{FF2B5EF4-FFF2-40B4-BE49-F238E27FC236}">
                <a16:creationId xmlns:a16="http://schemas.microsoft.com/office/drawing/2014/main" id="{65DBEEB0-8EEB-4B0E-841F-DDFCD2163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12" y="2966914"/>
            <a:ext cx="5055704" cy="37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140532-F489-4054-808F-B84F45B2F9BB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0981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08A80-ED63-4C07-9006-80FA777C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¿Cuándo un diseño de interiores NO es exitoso?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25CCF5-9303-4C22-8383-117E8929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1937468"/>
          </a:xfrm>
        </p:spPr>
        <p:txBody>
          <a:bodyPr>
            <a:normAutofit/>
          </a:bodyPr>
          <a:lstStyle/>
          <a:p>
            <a:r>
              <a:rPr lang="es-MX" dirty="0"/>
              <a:t>El análisis del inmueble no se realizó de forma correcta.</a:t>
            </a:r>
          </a:p>
          <a:p>
            <a:r>
              <a:rPr lang="es-MX" dirty="0"/>
              <a:t>La forma en la que se le presentó la propuesta al cliente no fue la más acertada.</a:t>
            </a:r>
          </a:p>
          <a:p>
            <a:r>
              <a:rPr lang="es-MX" dirty="0"/>
              <a:t>El resultado final fue diferente a la propuesta de diseño. [2]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5949B9-8434-43BF-93B2-9D27B77D7399}"/>
              </a:ext>
            </a:extLst>
          </p:cNvPr>
          <p:cNvSpPr txBox="1"/>
          <p:nvPr/>
        </p:nvSpPr>
        <p:spPr>
          <a:xfrm>
            <a:off x="1099930" y="5065065"/>
            <a:ext cx="9887069" cy="139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</a:pPr>
            <a:r>
              <a:rPr lang="es-MX" sz="3600" dirty="0">
                <a:solidFill>
                  <a:srgbClr val="FFFFFF"/>
                </a:solidFill>
              </a:rPr>
              <a:t>El cliente termina con desagrado e insatisfacción por el diseño realizado.</a:t>
            </a:r>
          </a:p>
          <a:p>
            <a:endParaRPr lang="es-MX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F158711-C0F9-45CA-966E-924FFA2C6F99}"/>
              </a:ext>
            </a:extLst>
          </p:cNvPr>
          <p:cNvSpPr/>
          <p:nvPr/>
        </p:nvSpPr>
        <p:spPr>
          <a:xfrm rot="5400000">
            <a:off x="5287618" y="3233532"/>
            <a:ext cx="1099928" cy="210709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D29A457-68D5-4202-8653-6B80DDD63908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836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n para cuadro blanco">
            <a:extLst>
              <a:ext uri="{FF2B5EF4-FFF2-40B4-BE49-F238E27FC236}">
                <a16:creationId xmlns:a16="http://schemas.microsoft.com/office/drawing/2014/main" id="{07530923-4A78-41E3-B93F-2CB1C447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" y="3924886"/>
            <a:ext cx="12192000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2DA2EE-8B12-46D6-8C57-40C3D68A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EE2A2-A135-42F8-95B6-139CA1A2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64371"/>
            <a:ext cx="9784080" cy="20832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5400" dirty="0"/>
              <a:t>Facilitar el proceso de diseño de interiores</a:t>
            </a:r>
          </a:p>
        </p:txBody>
      </p:sp>
      <p:pic>
        <p:nvPicPr>
          <p:cNvPr id="5122" name="Picture 2" descr="Resultado de imagen para engranes">
            <a:extLst>
              <a:ext uri="{FF2B5EF4-FFF2-40B4-BE49-F238E27FC236}">
                <a16:creationId xmlns:a16="http://schemas.microsoft.com/office/drawing/2014/main" id="{31F910BC-9477-43DD-A7E0-80745606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7" y="4347613"/>
            <a:ext cx="4532243" cy="18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005F6A-C051-4989-A7FA-55443BA9B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28" y="4096899"/>
            <a:ext cx="2707659" cy="220098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64E580F-3B36-4654-A8B2-5A889C422A70}"/>
              </a:ext>
            </a:extLst>
          </p:cNvPr>
          <p:cNvSpPr/>
          <p:nvPr/>
        </p:nvSpPr>
        <p:spPr>
          <a:xfrm>
            <a:off x="5714024" y="4699452"/>
            <a:ext cx="1533379" cy="1383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682EE5-9B3B-421F-9A5A-3F8CCA17AA36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758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89376-136F-404F-841B-135C3BC0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SOLUCIÓN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CE5E-E572-4B44-8D20-7AAF6DC0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981739"/>
            <a:ext cx="9784080" cy="218661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4000" dirty="0"/>
              <a:t>Desarrollar una aplicación móvil que permita a los usuarios visualizar con ayuda de la </a:t>
            </a:r>
            <a:r>
              <a:rPr lang="es-MX" sz="4000" b="1" dirty="0"/>
              <a:t>realidad aumentada</a:t>
            </a:r>
            <a:r>
              <a:rPr lang="es-MX" sz="4000" dirty="0"/>
              <a:t>, muebles y objetos decorativos en una habitación, eliminando la necesidad de tenerlos físicamente en ella</a:t>
            </a:r>
          </a:p>
        </p:txBody>
      </p:sp>
    </p:spTree>
    <p:extLst>
      <p:ext uri="{BB962C8B-B14F-4D97-AF65-F5344CB8AC3E}">
        <p14:creationId xmlns:p14="http://schemas.microsoft.com/office/powerpoint/2010/main" val="38009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8F7C057-3514-4BFD-8539-904386294709}"/>
              </a:ext>
            </a:extLst>
          </p:cNvPr>
          <p:cNvSpPr/>
          <p:nvPr/>
        </p:nvSpPr>
        <p:spPr>
          <a:xfrm>
            <a:off x="0" y="1618601"/>
            <a:ext cx="12192000" cy="51980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7EBEF8-8BDD-4246-A549-186F348A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49" y="284585"/>
            <a:ext cx="4270229" cy="109405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TRABAJO PREVIO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655DC1-BA91-41B8-8C0E-22C579B549E0}"/>
              </a:ext>
            </a:extLst>
          </p:cNvPr>
          <p:cNvSpPr txBox="1"/>
          <p:nvPr/>
        </p:nvSpPr>
        <p:spPr>
          <a:xfrm>
            <a:off x="0" y="3629465"/>
            <a:ext cx="2124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Bahnschrift SemiBold" panose="020B0502040204020203" pitchFamily="34" charset="0"/>
              </a:rPr>
              <a:t>CANVAS</a:t>
            </a:r>
          </a:p>
        </p:txBody>
      </p:sp>
      <p:pic>
        <p:nvPicPr>
          <p:cNvPr id="1030" name="Picture 6" descr="http://www.fingo.pro/static/static/images/sprites.png">
            <a:extLst>
              <a:ext uri="{FF2B5EF4-FFF2-40B4-BE49-F238E27FC236}">
                <a16:creationId xmlns:a16="http://schemas.microsoft.com/office/drawing/2014/main" id="{0C158B49-6C06-4665-9E2F-DE4D70655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9" b="85665"/>
          <a:stretch/>
        </p:blipFill>
        <p:spPr bwMode="auto">
          <a:xfrm>
            <a:off x="7991315" y="1978968"/>
            <a:ext cx="3094890" cy="12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8E5688-7968-4B26-8F8F-4C3FED6BA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1" y="1985643"/>
            <a:ext cx="3541316" cy="1388357"/>
          </a:xfrm>
          <a:prstGeom prst="rect">
            <a:avLst/>
          </a:prstGeom>
        </p:spPr>
      </p:pic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A19E2CB2-EC58-4EF4-9004-DBD5ED777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2" y="3891841"/>
            <a:ext cx="3541315" cy="3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google tango">
            <a:extLst>
              <a:ext uri="{FF2B5EF4-FFF2-40B4-BE49-F238E27FC236}">
                <a16:creationId xmlns:a16="http://schemas.microsoft.com/office/drawing/2014/main" id="{263D5F9D-BE5A-460A-BCC1-476A0F8F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2" y="4297573"/>
            <a:ext cx="5289235" cy="249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9E2F21-E3C8-4D08-AFAD-91433BF1E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074" y="3569913"/>
            <a:ext cx="3281609" cy="11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Office PowerPoint</Application>
  <PresentationFormat>Panorámica</PresentationFormat>
  <Paragraphs>163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1" baseType="lpstr">
      <vt:lpstr>Arial</vt:lpstr>
      <vt:lpstr>Bahnschrift SemiBold</vt:lpstr>
      <vt:lpstr>Bahnschrift SemiBold SemiConden</vt:lpstr>
      <vt:lpstr>Calibri</vt:lpstr>
      <vt:lpstr>Century Gothic</vt:lpstr>
      <vt:lpstr>Corbel</vt:lpstr>
      <vt:lpstr>Wingdings</vt:lpstr>
      <vt:lpstr>Wingdings 3</vt:lpstr>
      <vt:lpstr>Con bandas</vt:lpstr>
      <vt:lpstr>Espiral</vt:lpstr>
      <vt:lpstr>AUGMENTED REALITY FURNITURE ARF</vt:lpstr>
      <vt:lpstr>ANÁLISIS</vt:lpstr>
      <vt:lpstr>PROBLEMA</vt:lpstr>
      <vt:lpstr>FLUJO DE DISEÑO DE INTERIORES</vt:lpstr>
      <vt:lpstr>CONSECUENCIAS</vt:lpstr>
      <vt:lpstr>¿Cuándo un diseño de interiores NO es exitoso?</vt:lpstr>
      <vt:lpstr>OBJETIVO</vt:lpstr>
      <vt:lpstr>SOLUCIÓN PROPUESTA</vt:lpstr>
      <vt:lpstr>TRABAJO PREVIO</vt:lpstr>
      <vt:lpstr>¿Cómo atacar el problema?</vt:lpstr>
      <vt:lpstr>¿Cómo atacar el problema?</vt:lpstr>
      <vt:lpstr>REQUERIMIENTOS DE LA APLICACIÓN</vt:lpstr>
      <vt:lpstr>USUARIOS FINALES</vt:lpstr>
      <vt:lpstr>Presentación de PowerPoint</vt:lpstr>
      <vt:lpstr>DESARROLLO</vt:lpstr>
      <vt:lpstr>ETAPAS DE DESARROLLO</vt:lpstr>
      <vt:lpstr>Iteración 0</vt:lpstr>
      <vt:lpstr>ARCORE VS VUFORIA</vt:lpstr>
      <vt:lpstr>ARCORE VS VUFORIA</vt:lpstr>
      <vt:lpstr>ARCORE VS VUFORIA</vt:lpstr>
      <vt:lpstr>Iteración 1</vt:lpstr>
      <vt:lpstr>Iteración 2</vt:lpstr>
      <vt:lpstr>Iteración 3</vt:lpstr>
      <vt:lpstr>Iteración 4</vt:lpstr>
      <vt:lpstr>TRABAJO A FUTURO</vt:lpstr>
      <vt:lpstr>CONCLUSIONES</vt:lpstr>
      <vt:lpstr>GRACIAS POR SU ATENCIÓN</vt:lpstr>
      <vt:lpstr>BIBLIOGRAFÍA</vt:lpstr>
      <vt:lpstr>ANEXOS</vt:lpstr>
      <vt:lpstr>COSTO ESTIMADO DEL DESARROLLO</vt:lpstr>
      <vt:lpstr>COSTO ESTIMADO DEL DESARROLLO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FURNITURE ARF</dc:title>
  <dc:creator>Gerardo Aramis Cabello Acosta</dc:creator>
  <cp:lastModifiedBy>Gerardo Aramis Cabello Acosta</cp:lastModifiedBy>
  <cp:revision>26</cp:revision>
  <dcterms:created xsi:type="dcterms:W3CDTF">2018-11-06T23:41:59Z</dcterms:created>
  <dcterms:modified xsi:type="dcterms:W3CDTF">2018-11-07T00:11:42Z</dcterms:modified>
</cp:coreProperties>
</file>